
<file path=[Content_Types].xml><?xml version="1.0" encoding="utf-8"?>
<Types xmlns="http://schemas.openxmlformats.org/package/2006/content-types">
  <Default Extension="5ABC6850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7" r:id="rId2"/>
  </p:sldMasterIdLst>
  <p:notesMasterIdLst>
    <p:notesMasterId r:id="rId12"/>
  </p:notesMasterIdLst>
  <p:sldIdLst>
    <p:sldId id="256" r:id="rId3"/>
    <p:sldId id="267" r:id="rId4"/>
    <p:sldId id="257" r:id="rId5"/>
    <p:sldId id="258" r:id="rId6"/>
    <p:sldId id="265" r:id="rId7"/>
    <p:sldId id="260" r:id="rId8"/>
    <p:sldId id="263" r:id="rId9"/>
    <p:sldId id="259" r:id="rId10"/>
    <p:sldId id="264" r:id="rId1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3994">
          <p15:clr>
            <a:srgbClr val="A4A3A4"/>
          </p15:clr>
        </p15:guide>
        <p15:guide id="3" orient="horz" pos="845">
          <p15:clr>
            <a:srgbClr val="A4A3A4"/>
          </p15:clr>
        </p15:guide>
        <p15:guide id="4" orient="horz" pos="436">
          <p15:clr>
            <a:srgbClr val="A4A3A4"/>
          </p15:clr>
        </p15:guide>
        <p15:guide id="5" orient="horz" pos="532">
          <p15:clr>
            <a:srgbClr val="A4A3A4"/>
          </p15:clr>
        </p15:guide>
        <p15:guide id="6" orient="horz" pos="300">
          <p15:clr>
            <a:srgbClr val="A4A3A4"/>
          </p15:clr>
        </p15:guide>
        <p15:guide id="7" pos="2880">
          <p15:clr>
            <a:srgbClr val="A4A3A4"/>
          </p15:clr>
        </p15:guide>
        <p15:guide id="8" pos="269">
          <p15:clr>
            <a:srgbClr val="A4A3A4"/>
          </p15:clr>
        </p15:guide>
        <p15:guide id="9" pos="5491">
          <p15:clr>
            <a:srgbClr val="A4A3A4"/>
          </p15:clr>
        </p15:guide>
        <p15:guide id="10" pos="82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CDD"/>
    <a:srgbClr val="8EB4E3"/>
    <a:srgbClr val="C6D9F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2308" autoAdjust="0"/>
  </p:normalViewPr>
  <p:slideViewPr>
    <p:cSldViewPr showGuides="1">
      <p:cViewPr varScale="1">
        <p:scale>
          <a:sx n="63" d="100"/>
          <a:sy n="63" d="100"/>
        </p:scale>
        <p:origin x="1279" y="24"/>
      </p:cViewPr>
      <p:guideLst>
        <p:guide orient="horz" pos="2160"/>
        <p:guide orient="horz" pos="3994"/>
        <p:guide orient="horz" pos="845"/>
        <p:guide orient="horz" pos="436"/>
        <p:guide orient="horz" pos="532"/>
        <p:guide orient="horz" pos="300"/>
        <p:guide pos="2880"/>
        <p:guide pos="269"/>
        <p:guide pos="5491"/>
        <p:guide pos="82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C001C9-8421-48A0-8B4A-6AAAA32A8F29}" type="datetimeFigureOut">
              <a:rPr lang="en-US" smtClean="0"/>
              <a:pPr/>
              <a:t>11/16/2022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9F5580-5AA6-4ED0-83B6-EC18A860E9DA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/>
              <a:t>Übergang zu selektivem Essverhalten &gt; bei ASS häufiges Problem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9F5580-5AA6-4ED0-83B6-EC18A860E9D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171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9F5580-5AA6-4ED0-83B6-EC18A860E9D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420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/>
              <a:t>Essen abwechslungsreich hinterfragen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9F5580-5AA6-4ED0-83B6-EC18A860E9D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2889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9F5580-5AA6-4ED0-83B6-EC18A860E9D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8753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/>
              <a:t>Können Sie das Kind mit ins Boot holen beim Veränderungswunsch?</a:t>
            </a:r>
          </a:p>
          <a:p>
            <a:r>
              <a:rPr lang="de-CH" dirty="0"/>
              <a:t>Kann das Kind sagen, welche Lebensmittel am einfachsten fallen würden? Um welche Zeit fällt dies am einfachsten? Welche Unterstützung braucht es?</a:t>
            </a:r>
          </a:p>
          <a:p>
            <a:endParaRPr lang="de-CH" dirty="0"/>
          </a:p>
          <a:p>
            <a:r>
              <a:rPr lang="de-CH" dirty="0"/>
              <a:t>Übergang: </a:t>
            </a:r>
          </a:p>
          <a:p>
            <a:r>
              <a:rPr lang="de-CH" dirty="0"/>
              <a:t>Hilfreich: Struktur von aussen vorgeben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9F5580-5AA6-4ED0-83B6-EC18A860E9D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1761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/>
              <a:t>Überleitung Massnahmen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9F5580-5AA6-4ED0-83B6-EC18A860E9D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5679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9F5580-5AA6-4ED0-83B6-EC18A860E9D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115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27037" y="1916833"/>
            <a:ext cx="8289925" cy="1296144"/>
          </a:xfrm>
        </p:spPr>
        <p:txBody>
          <a:bodyPr/>
          <a:lstStyle>
            <a:lvl1pPr algn="l">
              <a:defRPr sz="3600"/>
            </a:lvl1pPr>
          </a:lstStyle>
          <a:p>
            <a:r>
              <a:rPr lang="de-DE" noProof="0"/>
              <a:t>Titelmasterformat durch Klicken bearbeiten</a:t>
            </a:r>
            <a:endParaRPr lang="de-CH" noProof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27037" y="3429000"/>
            <a:ext cx="8289925" cy="1296144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noProof="0"/>
              <a:t>Formatvorlage des Untertitelmasters durch Klicken bearbeiten</a:t>
            </a:r>
            <a:endParaRPr lang="en-US" dirty="0"/>
          </a:p>
        </p:txBody>
      </p:sp>
      <p:sp>
        <p:nvSpPr>
          <p:cNvPr id="18" name="Textplatzhalter 11"/>
          <p:cNvSpPr txBox="1">
            <a:spLocks/>
          </p:cNvSpPr>
          <p:nvPr userDrawn="1"/>
        </p:nvSpPr>
        <p:spPr>
          <a:xfrm>
            <a:off x="419002" y="577369"/>
            <a:ext cx="4365594" cy="164229"/>
          </a:xfrm>
          <a:prstGeom prst="rect">
            <a:avLst/>
          </a:prstGeom>
        </p:spPr>
        <p:txBody>
          <a:bodyPr wrap="none" lIns="0" tIns="0" rIns="0" bIns="0"/>
          <a:lstStyle>
            <a:lvl1pPr marL="0" indent="0">
              <a:buNone/>
              <a:defRPr sz="10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Pct val="102000"/>
              <a:buFont typeface="Arial" pitchFamily="34" charset="0"/>
              <a:buNone/>
              <a:tabLst/>
              <a:defRPr/>
            </a:pPr>
            <a:r>
              <a:rPr kumimoji="0" lang="de-CH" sz="900" b="0" i="0" u="none" strike="noStrike" kern="1200" cap="none" spc="12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UNIVERSITÄRE PSYCHIATRISCHE DIENSTE BERN (UPD)</a:t>
            </a:r>
          </a:p>
        </p:txBody>
      </p:sp>
      <p:pic>
        <p:nvPicPr>
          <p:cNvPr id="11" name="Grafik 10" descr="Logo_UPD_RGB_klein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787323" y="460566"/>
            <a:ext cx="911352" cy="871728"/>
          </a:xfrm>
          <a:prstGeom prst="rect">
            <a:avLst/>
          </a:prstGeom>
        </p:spPr>
      </p:pic>
      <p:sp>
        <p:nvSpPr>
          <p:cNvPr id="6" name="Ellipse 5">
            <a:extLst>
              <a:ext uri="{FF2B5EF4-FFF2-40B4-BE49-F238E27FC236}">
                <a16:creationId xmlns:a16="http://schemas.microsoft.com/office/drawing/2014/main" id="{0BAB5FBE-C57B-9BE8-F879-8CF0E11D7EB5}"/>
              </a:ext>
            </a:extLst>
          </p:cNvPr>
          <p:cNvSpPr/>
          <p:nvPr userDrawn="1"/>
        </p:nvSpPr>
        <p:spPr>
          <a:xfrm>
            <a:off x="-1980728" y="1052736"/>
            <a:ext cx="5688632" cy="5688632"/>
          </a:xfrm>
          <a:prstGeom prst="ellipse">
            <a:avLst/>
          </a:prstGeom>
          <a:solidFill>
            <a:srgbClr val="C6D9F1">
              <a:alpha val="54118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925198C7-F335-0E7E-D50A-331143B6FE64}"/>
              </a:ext>
            </a:extLst>
          </p:cNvPr>
          <p:cNvSpPr/>
          <p:nvPr userDrawn="1"/>
        </p:nvSpPr>
        <p:spPr>
          <a:xfrm>
            <a:off x="-1328530" y="1704934"/>
            <a:ext cx="4384235" cy="4384235"/>
          </a:xfrm>
          <a:prstGeom prst="ellipse">
            <a:avLst/>
          </a:prstGeom>
          <a:solidFill>
            <a:srgbClr val="8EB4E3">
              <a:alpha val="56078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E49DD1-57D4-6C94-C069-2F3FCC411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95E2FE2-3E26-D0F5-960F-92DC169575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529DDA-E601-D27F-029D-0405982D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B95DA-C188-46D2-A8CF-B9B698706A3B}" type="datetimeFigureOut">
              <a:rPr lang="de-CH" smtClean="0"/>
              <a:t>16.11.2022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24567A-3489-70DB-6D69-E82A4CC9B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A0B61EC-2F2C-4141-F7BB-5569E47B9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53057-A62F-47B4-B577-D9BA072D6C0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29197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8719D4-6F07-DE55-0CA7-6B0F88695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3F4835-9D5E-1A87-560B-A84117B3CC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1315064-CE62-C8F2-7385-A60FBC7BF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B95DA-C188-46D2-A8CF-B9B698706A3B}" type="datetimeFigureOut">
              <a:rPr lang="de-CH" smtClean="0"/>
              <a:t>16.11.2022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5508BFE-0723-E38C-5A63-9645E18EF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8065114-AEB8-63DC-D7A4-11FFF8831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53057-A62F-47B4-B577-D9BA072D6C0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003811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DB09DC-A1EC-9D92-4E64-42E6F67C8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DE5BDB5-1D05-1463-9ADE-C422E02105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B242792-2087-AD69-5A6E-E3F5F9C587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0A71973-95A5-C9D6-152E-CB7FCF60D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B95DA-C188-46D2-A8CF-B9B698706A3B}" type="datetimeFigureOut">
              <a:rPr lang="de-CH" smtClean="0"/>
              <a:t>16.11.2022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DC789D6-6CB4-AB1F-2292-C29424EAC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0542468-0DA8-A9B9-4685-125938DE0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53057-A62F-47B4-B577-D9BA072D6C0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75795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0FD45C-CB4D-6071-15D9-5DF8F94AB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8E6476E-F24A-5CE7-AE94-D3756BCA52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8ED570E-53B9-F8DF-FD16-A729324097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152E96C-309B-5583-8EC7-51083898C0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F64A0C0-C17E-8C3D-4681-B8367C4692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98B299B-7A66-58FB-F319-0DA79F575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B95DA-C188-46D2-A8CF-B9B698706A3B}" type="datetimeFigureOut">
              <a:rPr lang="de-CH" smtClean="0"/>
              <a:t>16.11.2022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326D492-D53D-B115-802A-430A64B85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9827675-F720-5025-F28C-BDC22A5DF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53057-A62F-47B4-B577-D9BA072D6C0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21188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4CD625-57E7-FCD1-7913-83927607C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4BEC497-477C-B075-D440-BDFAED82A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B95DA-C188-46D2-A8CF-B9B698706A3B}" type="datetimeFigureOut">
              <a:rPr lang="de-CH" smtClean="0"/>
              <a:t>16.11.2022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2F71AC5-FFCC-E4EF-BC08-7DBBAD94E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2BDC159-44C0-2755-412D-F5D96B8A9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53057-A62F-47B4-B577-D9BA072D6C0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560539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737BD00-E38F-7F24-7213-0DB5BA983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B95DA-C188-46D2-A8CF-B9B698706A3B}" type="datetimeFigureOut">
              <a:rPr lang="de-CH" smtClean="0"/>
              <a:t>16.11.2022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1C846E9-7594-FC5E-6F03-81DD776EE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347D685-8C2F-D91E-6CBF-A5A16A928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53057-A62F-47B4-B577-D9BA072D6C0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886879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FF26E6-91E6-17C7-01D7-4FD35BE28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F67CA06-EB81-81E6-76C6-5627F19F8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9DF3AB9-BD9F-4E2A-83C3-9A4A3A45F2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E7BB77E-E954-801A-1F5B-0A68E3D62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B95DA-C188-46D2-A8CF-B9B698706A3B}" type="datetimeFigureOut">
              <a:rPr lang="de-CH" smtClean="0"/>
              <a:t>16.11.2022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DF33541-9C16-01EB-9930-3C72D0176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AF9B18C-C97A-BB14-E4DD-69D34C417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53057-A62F-47B4-B577-D9BA072D6C0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954475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A9AF06-977A-2DC2-E27F-C9FBB8FFB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8C08CD8-2A21-C4DD-5C28-0DD7332250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430621A-51CB-4C91-3DD0-86E4D13D72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22A1C74-C3C7-B137-96A3-03F919C61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B95DA-C188-46D2-A8CF-B9B698706A3B}" type="datetimeFigureOut">
              <a:rPr lang="de-CH" smtClean="0"/>
              <a:t>16.11.2022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8F5240-D199-5051-A48D-21C09DF3D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862CA00-22A0-0E8E-345B-D825402C1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53057-A62F-47B4-B577-D9BA072D6C0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117614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940BB2-A054-9FC2-94C8-8F3749B03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663509F-5538-C39C-E56C-0B23A232E7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2521D21-2E25-CB93-C00F-695925BED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B95DA-C188-46D2-A8CF-B9B698706A3B}" type="datetimeFigureOut">
              <a:rPr lang="de-CH" smtClean="0"/>
              <a:t>16.11.2022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7C4CA51-C9A8-2448-F375-22A11C3D9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892736-FACC-0CAD-7961-6552EC8CF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53057-A62F-47B4-B577-D9BA072D6C0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594840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02B2DAC-034A-5E1B-0675-EAE755A60E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E39A998-9D85-7863-1915-8B7D86AF8B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FED7BAF-0629-3911-9B77-1FB3B0940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B95DA-C188-46D2-A8CF-B9B698706A3B}" type="datetimeFigureOut">
              <a:rPr lang="de-CH" smtClean="0"/>
              <a:t>16.11.2022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0FDC3CD-D71B-3ABE-F1C6-3B5B602B7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F4B6A4C-8DF9-7F32-D7F3-5E9B3EB18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53057-A62F-47B4-B577-D9BA072D6C0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29570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EE0BA2-B7BB-9602-FCF0-D19F9722D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  <a:endParaRPr lang="de-CH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D14345E-7BE9-D0D1-4D99-8165534D7E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10608" y="6500366"/>
            <a:ext cx="2565648" cy="241002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16. </a:t>
            </a:r>
            <a:r>
              <a:rPr lang="de-DE" dirty="0" err="1"/>
              <a:t>Novmeber</a:t>
            </a:r>
            <a:r>
              <a:rPr lang="de-DE" dirty="0"/>
              <a:t> 2022</a:t>
            </a:r>
            <a:endParaRPr lang="en-US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CDDCACC-6DDD-6779-9AA6-7B38D92A0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7038" y="6439297"/>
            <a:ext cx="3784922" cy="374079"/>
          </a:xfrm>
        </p:spPr>
        <p:txBody>
          <a:bodyPr/>
          <a:lstStyle>
            <a:lvl1pPr>
              <a:defRPr>
                <a:solidFill>
                  <a:srgbClr val="008CDD"/>
                </a:solidFill>
              </a:defRPr>
            </a:lvl1pPr>
          </a:lstStyle>
          <a:p>
            <a:r>
              <a:rPr lang="en-US" dirty="0"/>
              <a:t>AUTISMUS DIALOG – </a:t>
            </a:r>
            <a:r>
              <a:rPr lang="en-US" dirty="0" err="1"/>
              <a:t>Bewältigung</a:t>
            </a:r>
            <a:r>
              <a:rPr lang="en-US" dirty="0"/>
              <a:t> der </a:t>
            </a:r>
            <a:r>
              <a:rPr lang="en-US" dirty="0" err="1"/>
              <a:t>Herausforderung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Familienalltag</a:t>
            </a:r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6723BA5-D730-B586-1B34-8B18F09C2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B0C66-FBC7-4A14-A4CF-FE73E1ECC11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561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  <a:endParaRPr lang="de-CH" noProof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noProof="0"/>
              <a:t>Formatvorlagen des Textmasters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Datum über Kopf- Fusszeile eingeben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UNIVERSITÄRE PSYCHIATRISCHE DIENSTE BERN (UPD)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B0C66-FBC7-4A14-A4CF-FE73E1ECC114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27038" y="2978732"/>
            <a:ext cx="8289925" cy="1218059"/>
          </a:xfrm>
        </p:spPr>
        <p:txBody>
          <a:bodyPr anchor="t"/>
          <a:lstStyle>
            <a:lvl1pPr algn="l">
              <a:defRPr sz="3600" b="1" cap="none"/>
            </a:lvl1pPr>
          </a:lstStyle>
          <a:p>
            <a:r>
              <a:rPr lang="de-CH" noProof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27038" y="4509120"/>
            <a:ext cx="8289925" cy="100811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noProof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Datum über Kopf- Fusszeile eingeben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UNIVERSITÄRE PSYCHIATRISCHE DIENSTE BERN (UPD)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B0C66-FBC7-4A14-A4CF-FE73E1ECC114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  <a:endParaRPr lang="de-CH" noProof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29768" y="2213818"/>
            <a:ext cx="4038600" cy="409550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noProof="0"/>
              <a:t>Formatvorlagen des Textmasters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2213818"/>
            <a:ext cx="4038600" cy="409550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Datum über Kopf- Fusszeile eingeben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UNIVERSITÄRE PSYCHIATRISCHE DIENSTE BERN (UPD)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B0C66-FBC7-4A14-A4CF-FE73E1ECC114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22968" y="2141166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noProof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20624" y="2924944"/>
            <a:ext cx="4040188" cy="336723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2141166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924944"/>
            <a:ext cx="4041775" cy="336723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noProof="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Datum über Kopf- Fusszeile eingeben</a:t>
            </a:r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UNIVERSITÄRE PSYCHIATRISCHE DIENSTE BERN (UPD)</a:t>
            </a:r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B0C66-FBC7-4A14-A4CF-FE73E1ECC114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noProof="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Datum über Kopf- Fusszeile eingeben</a:t>
            </a:r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UNIVERSITÄRE PSYCHIATRISCHE DIENSTE BERN (UPD)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B0C66-FBC7-4A14-A4CF-FE73E1ECC114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Datum über Kopf- Fusszeile eingeben</a:t>
            </a:r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UNIVERSITÄRE PSYCHIATRISCHE DIENSTE BERN (UPD)</a:t>
            </a: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B0C66-FBC7-4A14-A4CF-FE73E1ECC114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6BD767-209B-1E5E-63CD-33AA6FE708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C7B582C-2C08-8092-43C6-446240D208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85C1C15-59D8-BFB2-FEAD-22CA48ACD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B95DA-C188-46D2-A8CF-B9B698706A3B}" type="datetimeFigureOut">
              <a:rPr lang="de-CH" smtClean="0"/>
              <a:t>16.11.2022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FF55E8-2E10-74A3-B032-7B41182E1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7955BDE-792B-E63C-1B1D-FE3F046A9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53057-A62F-47B4-B577-D9BA072D6C0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4412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27039" y="428612"/>
            <a:ext cx="7025282" cy="1143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CH" noProof="0" dirty="0"/>
              <a:t>Titelmasterformat</a:t>
            </a:r>
            <a:r>
              <a:rPr lang="de-DE" dirty="0"/>
              <a:t> durch Klicken bearbeiten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27038" y="1968345"/>
            <a:ext cx="8259762" cy="43181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CH" noProof="0" dirty="0"/>
              <a:t>Zweite</a:t>
            </a:r>
            <a:r>
              <a:rPr lang="de-DE" dirty="0"/>
              <a:t>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636248" y="6500366"/>
            <a:ext cx="2565648" cy="241002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/>
              <a:t>Datum über Kopf- Fusszeile eingeben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27038" y="6439297"/>
            <a:ext cx="3208858" cy="374079"/>
          </a:xfrm>
          <a:prstGeom prst="rect">
            <a:avLst/>
          </a:prstGeom>
        </p:spPr>
        <p:txBody>
          <a:bodyPr vert="horz" wrap="none" lIns="0" tIns="45720" rIns="0" bIns="45720" rtlCol="0" anchor="ctr"/>
          <a:lstStyle>
            <a:lvl1pPr algn="l">
              <a:defRPr sz="900" spc="0" baseline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>
                <a:solidFill>
                  <a:schemeClr val="tx1"/>
                </a:solidFill>
              </a:rPr>
              <a:t>UNIVERSITÄRE PSYCHIATRISCHE DIENSTE BERN (UPD)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631888" y="6500366"/>
            <a:ext cx="1080000" cy="241002"/>
          </a:xfrm>
          <a:prstGeom prst="rect">
            <a:avLst/>
          </a:prstGeom>
        </p:spPr>
        <p:txBody>
          <a:bodyPr vert="horz" wrap="none" lIns="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E7B0C66-FBC7-4A14-A4CF-FE73E1ECC114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C91A2C96-6084-1AFF-612E-ED3673CB8A17}"/>
              </a:ext>
            </a:extLst>
          </p:cNvPr>
          <p:cNvSpPr/>
          <p:nvPr userDrawn="1"/>
        </p:nvSpPr>
        <p:spPr>
          <a:xfrm>
            <a:off x="-1328530" y="1704934"/>
            <a:ext cx="4384235" cy="4384235"/>
          </a:xfrm>
          <a:prstGeom prst="ellipse">
            <a:avLst/>
          </a:prstGeom>
          <a:solidFill>
            <a:srgbClr val="8EB4E3">
              <a:alpha val="56078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010C859A-3B71-6A6F-89AB-75BEE7D6ECF5}"/>
              </a:ext>
            </a:extLst>
          </p:cNvPr>
          <p:cNvSpPr/>
          <p:nvPr userDrawn="1"/>
        </p:nvSpPr>
        <p:spPr>
          <a:xfrm>
            <a:off x="-1980728" y="1052736"/>
            <a:ext cx="5688632" cy="5688632"/>
          </a:xfrm>
          <a:prstGeom prst="ellipse">
            <a:avLst/>
          </a:prstGeom>
          <a:solidFill>
            <a:srgbClr val="C6D9F1">
              <a:alpha val="54118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Tx/>
        <a:buSzPct val="102000"/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379413" algn="l" defTabSz="914400" rtl="0" eaLnBrk="1" latinLnBrk="0" hangingPunct="1">
        <a:spcBef>
          <a:spcPct val="20000"/>
        </a:spcBef>
        <a:buClrTx/>
        <a:buSzPct val="102000"/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6325" indent="-363538" algn="l" defTabSz="914400" rtl="0" eaLnBrk="1" latinLnBrk="0" hangingPunct="1">
        <a:spcBef>
          <a:spcPct val="20000"/>
        </a:spcBef>
        <a:buClrTx/>
        <a:buSzPct val="102000"/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8275" indent="-361950" algn="l" defTabSz="914400" rtl="0" eaLnBrk="1" latinLnBrk="0" hangingPunct="1">
        <a:spcBef>
          <a:spcPct val="20000"/>
        </a:spcBef>
        <a:buClrTx/>
        <a:buSzPct val="102000"/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9113" indent="-350838" algn="l" defTabSz="914400" rtl="0" eaLnBrk="1" latinLnBrk="0" hangingPunct="1">
        <a:spcBef>
          <a:spcPct val="20000"/>
        </a:spcBef>
        <a:buClrTx/>
        <a:buSzPct val="102000"/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BA6AFA7-0E94-4FF2-7931-06E1C0191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FB3015D-1952-58D2-B6BD-00C9C35366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77DE5CB-984C-0F6E-6411-8C3A2FDDF8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B95DA-C188-46D2-A8CF-B9B698706A3B}" type="datetimeFigureOut">
              <a:rPr lang="de-CH" smtClean="0"/>
              <a:t>16.11.2022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8B0F9F-6662-6117-540D-A24839F027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FE98A88-D3B6-EFF9-2D69-F25001728C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53057-A62F-47B4-B577-D9BA072D6C0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37044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5ABC6850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 sz="4400" dirty="0"/>
              <a:t>Autismus-Dialog</a:t>
            </a:r>
            <a:br>
              <a:rPr lang="de-CH" dirty="0"/>
            </a:br>
            <a:r>
              <a:rPr lang="de-CH" dirty="0"/>
              <a:t>Herausforderung für die Familie: besonderes Essverhalten von Kindern aus dem Autismus-Spektrum</a:t>
            </a:r>
          </a:p>
        </p:txBody>
      </p:sp>
      <p:sp>
        <p:nvSpPr>
          <p:cNvPr id="4" name="Untertitel 3">
            <a:extLst>
              <a:ext uri="{FF2B5EF4-FFF2-40B4-BE49-F238E27FC236}">
                <a16:creationId xmlns:a16="http://schemas.microsoft.com/office/drawing/2014/main" id="{5DA4E045-C2C1-0FFE-CE1F-17E0780999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51920" y="4437112"/>
            <a:ext cx="4865042" cy="720080"/>
          </a:xfrm>
        </p:spPr>
        <p:txBody>
          <a:bodyPr/>
          <a:lstStyle/>
          <a:p>
            <a:r>
              <a:rPr lang="de-CH" dirty="0"/>
              <a:t>Andrea Richner</a:t>
            </a:r>
          </a:p>
          <a:p>
            <a:r>
              <a:rPr lang="de-CH" sz="1800" dirty="0"/>
              <a:t>Sozialpädagogin</a:t>
            </a:r>
            <a:endParaRPr lang="de-CH" dirty="0"/>
          </a:p>
        </p:txBody>
      </p:sp>
      <p:sp>
        <p:nvSpPr>
          <p:cNvPr id="5" name="Textfeld 4"/>
          <p:cNvSpPr txBox="1"/>
          <p:nvPr/>
        </p:nvSpPr>
        <p:spPr>
          <a:xfrm>
            <a:off x="428596" y="764704"/>
            <a:ext cx="3528393" cy="184666"/>
          </a:xfrm>
          <a:prstGeom prst="rect">
            <a:avLst/>
          </a:prstGeom>
          <a:noFill/>
        </p:spPr>
        <p:txBody>
          <a:bodyPr wrap="square" lIns="0" bIns="0" rtlCol="0" anchor="b" anchorCtr="0">
            <a:spAutoFit/>
          </a:bodyPr>
          <a:lstStyle/>
          <a:p>
            <a:r>
              <a:rPr lang="en-US" sz="900" dirty="0">
                <a:solidFill>
                  <a:srgbClr val="008CDD"/>
                </a:solidFill>
                <a:latin typeface="Arial" pitchFamily="34" charset="0"/>
                <a:cs typeface="Arial" pitchFamily="34" charset="0"/>
              </a:rPr>
              <a:t>Kinder- und </a:t>
            </a:r>
            <a:r>
              <a:rPr lang="en-US" sz="900" dirty="0" err="1">
                <a:solidFill>
                  <a:srgbClr val="008CDD"/>
                </a:solidFill>
                <a:latin typeface="Arial" pitchFamily="34" charset="0"/>
                <a:cs typeface="Arial" pitchFamily="34" charset="0"/>
              </a:rPr>
              <a:t>Jugendpsychiatrie</a:t>
            </a:r>
            <a:r>
              <a:rPr lang="en-US" sz="900" dirty="0">
                <a:solidFill>
                  <a:srgbClr val="008CDD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900" dirty="0" err="1">
                <a:solidFill>
                  <a:srgbClr val="008CDD"/>
                </a:solidFill>
                <a:latin typeface="Arial" pitchFamily="34" charset="0"/>
                <a:cs typeface="Arial" pitchFamily="34" charset="0"/>
              </a:rPr>
              <a:t>Therapiezentrum</a:t>
            </a:r>
            <a:r>
              <a:rPr lang="en-US" sz="900" dirty="0">
                <a:solidFill>
                  <a:srgbClr val="008CDD"/>
                </a:solidFill>
                <a:latin typeface="Arial" pitchFamily="34" charset="0"/>
                <a:cs typeface="Arial" pitchFamily="34" charset="0"/>
              </a:rPr>
              <a:t> für </a:t>
            </a:r>
            <a:r>
              <a:rPr lang="en-US" sz="900" dirty="0" err="1">
                <a:solidFill>
                  <a:srgbClr val="008CDD"/>
                </a:solidFill>
                <a:latin typeface="Arial" pitchFamily="34" charset="0"/>
                <a:cs typeface="Arial" pitchFamily="34" charset="0"/>
              </a:rPr>
              <a:t>Essstörungen</a:t>
            </a:r>
            <a:endParaRPr lang="en-US" sz="900" dirty="0">
              <a:solidFill>
                <a:srgbClr val="008CDD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B59E620B-F35A-465E-A3E3-366014E7B227">
            <a:extLst>
              <a:ext uri="{FF2B5EF4-FFF2-40B4-BE49-F238E27FC236}">
                <a16:creationId xmlns:a16="http://schemas.microsoft.com/office/drawing/2014/main" id="{5F5D5295-3291-71A6-C42D-28E77034FAB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43652"/>
            <a:ext cx="1033544" cy="8971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5EB337-0058-9CCE-D51E-0317F7B2F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Inhalt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172355A-52EC-3026-888A-83792BE1F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Vorstellung</a:t>
            </a:r>
          </a:p>
          <a:p>
            <a:r>
              <a:rPr lang="de-CH" dirty="0"/>
              <a:t>Selektives Essverhalten</a:t>
            </a:r>
          </a:p>
          <a:p>
            <a:pPr lvl="1"/>
            <a:r>
              <a:rPr lang="de-CH" dirty="0"/>
              <a:t>Schwierigkeiten und Umgang </a:t>
            </a:r>
          </a:p>
          <a:p>
            <a:pPr lvl="1"/>
            <a:r>
              <a:rPr lang="de-CH" dirty="0"/>
              <a:t>Verschiedene Perspektiven</a:t>
            </a:r>
          </a:p>
          <a:p>
            <a:r>
              <a:rPr lang="de-CH" dirty="0"/>
              <a:t>Massnahmen</a:t>
            </a:r>
          </a:p>
          <a:p>
            <a:r>
              <a:rPr lang="de-CH" dirty="0"/>
              <a:t>(Fallbeispiel)</a:t>
            </a:r>
          </a:p>
          <a:p>
            <a:r>
              <a:rPr lang="de-CH" dirty="0"/>
              <a:t>Take Home</a:t>
            </a:r>
          </a:p>
          <a:p>
            <a:pPr marL="363537" lvl="1" indent="0">
              <a:buNone/>
            </a:pPr>
            <a:endParaRPr lang="de-CH" dirty="0"/>
          </a:p>
          <a:p>
            <a:pPr lvl="1"/>
            <a:endParaRPr lang="de-CH" dirty="0"/>
          </a:p>
          <a:p>
            <a:endParaRPr lang="de-CH" dirty="0"/>
          </a:p>
          <a:p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A9EB4C6-8BFE-F081-B406-06DCD656B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B0C66-FBC7-4A14-A4CF-FE73E1ECC11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Fußzeilenplatzhalter 3">
            <a:extLst>
              <a:ext uri="{FF2B5EF4-FFF2-40B4-BE49-F238E27FC236}">
                <a16:creationId xmlns:a16="http://schemas.microsoft.com/office/drawing/2014/main" id="{D1D51298-C31F-6883-1470-D7A583201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7038" y="6439297"/>
            <a:ext cx="3784922" cy="374079"/>
          </a:xfrm>
        </p:spPr>
        <p:txBody>
          <a:bodyPr/>
          <a:lstStyle>
            <a:lvl1pPr>
              <a:defRPr>
                <a:solidFill>
                  <a:srgbClr val="008CDD"/>
                </a:solidFill>
              </a:defRPr>
            </a:lvl1pPr>
          </a:lstStyle>
          <a:p>
            <a:r>
              <a:rPr lang="en-US" dirty="0">
                <a:solidFill>
                  <a:schemeClr val="accent6"/>
                </a:solidFill>
              </a:rPr>
              <a:t>AUTISMUS DIALOG – </a:t>
            </a:r>
            <a:r>
              <a:rPr lang="en-US" dirty="0" err="1">
                <a:solidFill>
                  <a:schemeClr val="accent6"/>
                </a:solidFill>
              </a:rPr>
              <a:t>Bewältigung</a:t>
            </a:r>
            <a:r>
              <a:rPr lang="en-US" dirty="0">
                <a:solidFill>
                  <a:schemeClr val="accent6"/>
                </a:solidFill>
              </a:rPr>
              <a:t> der </a:t>
            </a:r>
            <a:r>
              <a:rPr lang="en-US" dirty="0" err="1">
                <a:solidFill>
                  <a:schemeClr val="accent6"/>
                </a:solidFill>
              </a:rPr>
              <a:t>Herausforderung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r>
              <a:rPr lang="en-US" dirty="0" err="1">
                <a:solidFill>
                  <a:schemeClr val="accent6"/>
                </a:solidFill>
              </a:rPr>
              <a:t>im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r>
              <a:rPr lang="en-US" dirty="0" err="1">
                <a:solidFill>
                  <a:schemeClr val="accent6"/>
                </a:solidFill>
              </a:rPr>
              <a:t>Familienalltag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8" name="Datumsplatzhalter 3">
            <a:extLst>
              <a:ext uri="{FF2B5EF4-FFF2-40B4-BE49-F238E27FC236}">
                <a16:creationId xmlns:a16="http://schemas.microsoft.com/office/drawing/2014/main" id="{5C7DB832-AAD9-02F0-A069-FAC18EF2C8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2616" y="6500366"/>
            <a:ext cx="2565648" cy="241002"/>
          </a:xfrm>
        </p:spPr>
        <p:txBody>
          <a:bodyPr/>
          <a:lstStyle/>
          <a:p>
            <a:r>
              <a:rPr lang="de-DE" dirty="0"/>
              <a:t>16. November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582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Therapiezentrum</a:t>
            </a:r>
            <a:r>
              <a:rPr lang="en-US" dirty="0"/>
              <a:t> für </a:t>
            </a:r>
            <a:r>
              <a:rPr lang="en-US" dirty="0" err="1"/>
              <a:t>Essstörungen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382616" y="6500366"/>
            <a:ext cx="2565648" cy="241002"/>
          </a:xfrm>
        </p:spPr>
        <p:txBody>
          <a:bodyPr/>
          <a:lstStyle/>
          <a:p>
            <a:r>
              <a:rPr lang="de-DE" dirty="0"/>
              <a:t>16. November 2022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B0C66-FBC7-4A14-A4CF-FE73E1ECC11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427038" y="1968500"/>
            <a:ext cx="7832725" cy="4318000"/>
          </a:xfrm>
        </p:spPr>
        <p:txBody>
          <a:bodyPr/>
          <a:lstStyle/>
          <a:p>
            <a:r>
              <a:rPr lang="de-CH" dirty="0"/>
              <a:t>10 stationäre Plätze, 1 teilstationärer Platz</a:t>
            </a:r>
          </a:p>
          <a:p>
            <a:r>
              <a:rPr lang="de-CH" dirty="0"/>
              <a:t>Behandlung von Jugendlichen (12 – 18 Jahre) mit Essstörungen, (Anorexie, Bulimie, Binge Eating)</a:t>
            </a:r>
          </a:p>
          <a:p>
            <a:r>
              <a:rPr lang="de-CH" dirty="0"/>
              <a:t>Ambulatorium und Home </a:t>
            </a:r>
            <a:r>
              <a:rPr lang="de-CH" dirty="0" err="1"/>
              <a:t>treatment</a:t>
            </a:r>
            <a:endParaRPr lang="de-CH" dirty="0"/>
          </a:p>
          <a:p>
            <a:endParaRPr lang="de-CH" dirty="0"/>
          </a:p>
          <a:p>
            <a:r>
              <a:rPr lang="de-CH" dirty="0"/>
              <a:t>Konzept: verhaltenstherapeutisch-systemisch</a:t>
            </a:r>
          </a:p>
          <a:p>
            <a:pPr lvl="1"/>
            <a:r>
              <a:rPr lang="de-CH" dirty="0"/>
              <a:t>(Multi-)Familientherapie</a:t>
            </a:r>
          </a:p>
          <a:p>
            <a:pPr lvl="1"/>
            <a:r>
              <a:rPr lang="de-CH" dirty="0"/>
              <a:t>Dialektisch Behaviorale Therapie (DBT)</a:t>
            </a:r>
          </a:p>
        </p:txBody>
      </p:sp>
      <p:sp>
        <p:nvSpPr>
          <p:cNvPr id="7" name="Fußzeilenplatzhalter 3">
            <a:extLst>
              <a:ext uri="{FF2B5EF4-FFF2-40B4-BE49-F238E27FC236}">
                <a16:creationId xmlns:a16="http://schemas.microsoft.com/office/drawing/2014/main" id="{9F5B8375-0184-DAF1-A480-8B4F9DA13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7038" y="6439297"/>
            <a:ext cx="3784922" cy="374079"/>
          </a:xfrm>
        </p:spPr>
        <p:txBody>
          <a:bodyPr/>
          <a:lstStyle>
            <a:lvl1pPr>
              <a:defRPr>
                <a:solidFill>
                  <a:srgbClr val="008CDD"/>
                </a:solidFill>
              </a:defRPr>
            </a:lvl1pPr>
          </a:lstStyle>
          <a:p>
            <a:r>
              <a:rPr lang="en-US" dirty="0">
                <a:solidFill>
                  <a:schemeClr val="accent6"/>
                </a:solidFill>
              </a:rPr>
              <a:t>AUTISMUS DIALOG – </a:t>
            </a:r>
            <a:r>
              <a:rPr lang="en-US" dirty="0" err="1">
                <a:solidFill>
                  <a:schemeClr val="accent6"/>
                </a:solidFill>
              </a:rPr>
              <a:t>Bewältigung</a:t>
            </a:r>
            <a:r>
              <a:rPr lang="en-US" dirty="0">
                <a:solidFill>
                  <a:schemeClr val="accent6"/>
                </a:solidFill>
              </a:rPr>
              <a:t> der </a:t>
            </a:r>
            <a:r>
              <a:rPr lang="en-US" dirty="0" err="1">
                <a:solidFill>
                  <a:schemeClr val="accent6"/>
                </a:solidFill>
              </a:rPr>
              <a:t>Herausforderung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r>
              <a:rPr lang="en-US" dirty="0" err="1">
                <a:solidFill>
                  <a:schemeClr val="accent6"/>
                </a:solidFill>
              </a:rPr>
              <a:t>im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r>
              <a:rPr lang="en-US" dirty="0" err="1">
                <a:solidFill>
                  <a:schemeClr val="accent6"/>
                </a:solidFill>
              </a:rPr>
              <a:t>Familienalltag</a:t>
            </a:r>
            <a:endParaRPr lang="en-US" dirty="0">
              <a:solidFill>
                <a:schemeClr val="accent6"/>
              </a:solidFill>
            </a:endParaRPr>
          </a:p>
        </p:txBody>
      </p:sp>
      <p:pic>
        <p:nvPicPr>
          <p:cNvPr id="9" name="Grafik 8" descr="Logo_UPD_RGB_klein.jpg">
            <a:extLst>
              <a:ext uri="{FF2B5EF4-FFF2-40B4-BE49-F238E27FC236}">
                <a16:creationId xmlns:a16="http://schemas.microsoft.com/office/drawing/2014/main" id="{A870D734-E755-627C-C8EB-F791EBDFC7DB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87323" y="460566"/>
            <a:ext cx="911352" cy="871728"/>
          </a:xfrm>
          <a:prstGeom prst="rect">
            <a:avLst/>
          </a:prstGeom>
        </p:spPr>
      </p:pic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7C4F71B-786B-9284-8306-CC73159DA12F}"/>
              </a:ext>
            </a:extLst>
          </p:cNvPr>
          <p:cNvSpPr txBox="1">
            <a:spLocks/>
          </p:cNvSpPr>
          <p:nvPr/>
        </p:nvSpPr>
        <p:spPr>
          <a:xfrm>
            <a:off x="419002" y="980728"/>
            <a:ext cx="4365594" cy="164229"/>
          </a:xfrm>
          <a:prstGeom prst="rect">
            <a:avLst/>
          </a:prstGeom>
        </p:spPr>
        <p:txBody>
          <a:bodyPr wrap="none" lIns="0" tIns="0" rIns="0" bIns="0"/>
          <a:lstStyle>
            <a:lvl1pPr marL="0" indent="0">
              <a:buNone/>
              <a:defRPr sz="10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Pct val="102000"/>
              <a:buFont typeface="Arial" pitchFamily="34" charset="0"/>
              <a:buNone/>
              <a:tabLst/>
              <a:defRPr/>
            </a:pPr>
            <a:r>
              <a:rPr kumimoji="0" lang="de-CH" sz="900" b="0" i="0" u="none" strike="noStrike" kern="1200" cap="none" spc="12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UNIVERSITÄRE PSYCHIATRISCHE DIENSTE BERN (UPD)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Umgang mit selektivem Essverhalten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sz="2200" dirty="0"/>
              <a:t>Selektives Essverhalten als Coping-Strategie mit der Hochsensitivität</a:t>
            </a:r>
          </a:p>
          <a:p>
            <a:pPr lvl="1"/>
            <a:r>
              <a:rPr lang="de-CH" dirty="0"/>
              <a:t>Geruch, Geschmack, Farbe und Struktur der Lebensmittel werden verstärkt wahrgenommen und führen zur Ablehnung von gewissen Lebensmitteln (riechen nicht gut, haben falsche Konsistenz, lösen ungutes Gefühl bei Verdauung aus etc.)</a:t>
            </a:r>
          </a:p>
          <a:p>
            <a:r>
              <a:rPr lang="de-CH" sz="2200" dirty="0"/>
              <a:t>Lösungsversuch: kontrollieren und strukturieren durch Einschränkung auf bestimmte Lebensmittel und Esssituationen </a:t>
            </a:r>
            <a:endParaRPr lang="de-CH" sz="2200" dirty="0">
              <a:sym typeface="Wingdings" panose="05000000000000000000" pitchFamily="2" charset="2"/>
            </a:endParaRPr>
          </a:p>
          <a:p>
            <a:pPr marL="363537" lvl="1" indent="0">
              <a:buNone/>
            </a:pPr>
            <a:r>
              <a:rPr lang="de-CH" dirty="0">
                <a:sym typeface="Wingdings" panose="05000000000000000000" pitchFamily="2" charset="2"/>
              </a:rPr>
              <a:t> Generiert Angst vor neuen und unbekannten Lebensmitteln</a:t>
            </a:r>
          </a:p>
          <a:p>
            <a:endParaRPr lang="de-CH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CH" dirty="0">
                <a:sym typeface="Wingdings" panose="05000000000000000000" pitchFamily="2" charset="2"/>
              </a:rPr>
              <a:t>+ Essen als Thema auf Beziehungsebene zwischen Eltern und Kindern</a:t>
            </a:r>
            <a:endParaRPr lang="de-CH" dirty="0"/>
          </a:p>
          <a:p>
            <a:endParaRPr lang="de-CH" dirty="0"/>
          </a:p>
          <a:p>
            <a:endParaRPr lang="de-CH" dirty="0"/>
          </a:p>
          <a:p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382616" y="6500366"/>
            <a:ext cx="2565648" cy="241002"/>
          </a:xfrm>
        </p:spPr>
        <p:txBody>
          <a:bodyPr/>
          <a:lstStyle/>
          <a:p>
            <a:r>
              <a:rPr lang="en-US" dirty="0"/>
              <a:t>16. November 2022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B0C66-FBC7-4A14-A4CF-FE73E1ECC11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Fußzeilenplatzhalter 3">
            <a:extLst>
              <a:ext uri="{FF2B5EF4-FFF2-40B4-BE49-F238E27FC236}">
                <a16:creationId xmlns:a16="http://schemas.microsoft.com/office/drawing/2014/main" id="{CE0624AB-CC27-A250-D6D0-0BF1AFFAE0EE}"/>
              </a:ext>
            </a:extLst>
          </p:cNvPr>
          <p:cNvSpPr txBox="1">
            <a:spLocks/>
          </p:cNvSpPr>
          <p:nvPr/>
        </p:nvSpPr>
        <p:spPr>
          <a:xfrm>
            <a:off x="427038" y="6439297"/>
            <a:ext cx="3784922" cy="374079"/>
          </a:xfrm>
          <a:prstGeom prst="rect">
            <a:avLst/>
          </a:prstGeom>
        </p:spPr>
        <p:txBody>
          <a:bodyPr vert="horz" wrap="none" lIns="0" tIns="45720" rIns="0" bIns="45720" rtlCol="0" anchor="ctr"/>
          <a:lstStyle>
            <a:defPPr>
              <a:defRPr lang="de-DE"/>
            </a:defPPr>
            <a:lvl1pPr marL="0" algn="l" defTabSz="914400" rtl="0" eaLnBrk="1" latinLnBrk="0" hangingPunct="1">
              <a:defRPr sz="900" kern="1200" spc="0" baseline="0">
                <a:solidFill>
                  <a:srgbClr val="008CD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accent6"/>
                </a:solidFill>
              </a:rPr>
              <a:t>AUTISMUS DIALOG – </a:t>
            </a:r>
            <a:r>
              <a:rPr lang="en-US" dirty="0" err="1">
                <a:solidFill>
                  <a:schemeClr val="accent6"/>
                </a:solidFill>
              </a:rPr>
              <a:t>Bewältigung</a:t>
            </a:r>
            <a:r>
              <a:rPr lang="en-US" dirty="0">
                <a:solidFill>
                  <a:schemeClr val="accent6"/>
                </a:solidFill>
              </a:rPr>
              <a:t> der </a:t>
            </a:r>
            <a:r>
              <a:rPr lang="en-US" dirty="0" err="1">
                <a:solidFill>
                  <a:schemeClr val="accent6"/>
                </a:solidFill>
              </a:rPr>
              <a:t>Herausforderung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r>
              <a:rPr lang="en-US" dirty="0" err="1">
                <a:solidFill>
                  <a:schemeClr val="accent6"/>
                </a:solidFill>
              </a:rPr>
              <a:t>im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r>
              <a:rPr lang="en-US" dirty="0" err="1">
                <a:solidFill>
                  <a:schemeClr val="accent6"/>
                </a:solidFill>
              </a:rPr>
              <a:t>Familienalltag</a:t>
            </a:r>
            <a:endParaRPr lang="en-US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835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2EBA4B-BDFB-32AA-57D0-3388722DA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Wie gehen wir damit um?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EC3C57F-5AB4-AEA7-90FA-D70DCE632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sz="2200" dirty="0"/>
              <a:t>Gibt es wirklich Bedarf nach Änderung und Anpassung des Essverhaltens? </a:t>
            </a:r>
          </a:p>
          <a:p>
            <a:pPr lvl="1"/>
            <a:r>
              <a:rPr lang="de-CH" dirty="0"/>
              <a:t>Stimmt die Energiezufuhr?</a:t>
            </a:r>
          </a:p>
          <a:p>
            <a:pPr lvl="1"/>
            <a:r>
              <a:rPr lang="de-CH" dirty="0"/>
              <a:t>Kann der Alltag bewältigt werden? </a:t>
            </a:r>
          </a:p>
          <a:p>
            <a:pPr marL="363537" lvl="1" indent="0">
              <a:buNone/>
            </a:pPr>
            <a:r>
              <a:rPr lang="de-CH" dirty="0"/>
              <a:t>	Tagesstruktur, Esssituationen, Familienalltag</a:t>
            </a:r>
          </a:p>
          <a:p>
            <a:pPr lvl="1"/>
            <a:r>
              <a:rPr lang="de-CH" dirty="0"/>
              <a:t>Gibt es aufgrund der einseitigen Ernährung Mängel?</a:t>
            </a:r>
          </a:p>
          <a:p>
            <a:pPr lvl="1"/>
            <a:r>
              <a:rPr lang="de-CH" dirty="0"/>
              <a:t>Kann dieser Mangel substituiert werden?</a:t>
            </a:r>
          </a:p>
          <a:p>
            <a:pPr lvl="1"/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3A45150-8AC7-AE19-C9C4-03394A5F5A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2616" y="6500366"/>
            <a:ext cx="2565648" cy="241002"/>
          </a:xfrm>
        </p:spPr>
        <p:txBody>
          <a:bodyPr/>
          <a:lstStyle/>
          <a:p>
            <a:r>
              <a:rPr lang="de-DE" dirty="0"/>
              <a:t>16. November 2022</a:t>
            </a:r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65ABA2-606B-765B-0742-94411DE59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B0C66-FBC7-4A14-A4CF-FE73E1ECC11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Fußzeilenplatzhalter 3">
            <a:extLst>
              <a:ext uri="{FF2B5EF4-FFF2-40B4-BE49-F238E27FC236}">
                <a16:creationId xmlns:a16="http://schemas.microsoft.com/office/drawing/2014/main" id="{E69ECE53-78C4-AD39-4406-09585FDC0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7038" y="6439297"/>
            <a:ext cx="3784922" cy="374079"/>
          </a:xfrm>
        </p:spPr>
        <p:txBody>
          <a:bodyPr/>
          <a:lstStyle>
            <a:lvl1pPr>
              <a:defRPr>
                <a:solidFill>
                  <a:srgbClr val="008CDD"/>
                </a:solidFill>
              </a:defRPr>
            </a:lvl1pPr>
          </a:lstStyle>
          <a:p>
            <a:r>
              <a:rPr lang="en-US" dirty="0">
                <a:solidFill>
                  <a:schemeClr val="accent6"/>
                </a:solidFill>
              </a:rPr>
              <a:t>AUTISMUS DIALOG – </a:t>
            </a:r>
            <a:r>
              <a:rPr lang="en-US" dirty="0" err="1">
                <a:solidFill>
                  <a:schemeClr val="accent6"/>
                </a:solidFill>
              </a:rPr>
              <a:t>Bewältigung</a:t>
            </a:r>
            <a:r>
              <a:rPr lang="en-US" dirty="0">
                <a:solidFill>
                  <a:schemeClr val="accent6"/>
                </a:solidFill>
              </a:rPr>
              <a:t> der </a:t>
            </a:r>
            <a:r>
              <a:rPr lang="en-US" dirty="0" err="1">
                <a:solidFill>
                  <a:schemeClr val="accent6"/>
                </a:solidFill>
              </a:rPr>
              <a:t>Herausforderung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r>
              <a:rPr lang="en-US" dirty="0" err="1">
                <a:solidFill>
                  <a:schemeClr val="accent6"/>
                </a:solidFill>
              </a:rPr>
              <a:t>im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r>
              <a:rPr lang="en-US" dirty="0" err="1">
                <a:solidFill>
                  <a:schemeClr val="accent6"/>
                </a:solidFill>
              </a:rPr>
              <a:t>Familienalltag</a:t>
            </a:r>
            <a:endParaRPr lang="en-US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116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D04216-3836-BBEB-2837-87F9D18AF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Wie sieht unser Alltag aus?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2A0B2A6-8611-55CD-475A-FBFD54D93F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Welchen Einfluss hat das selektive Essverhalten der Kinder mit Autismus für den Familienalltag?</a:t>
            </a:r>
          </a:p>
          <a:p>
            <a:r>
              <a:rPr lang="de-CH" dirty="0"/>
              <a:t>Wie sieht die Esstischsituation aus?</a:t>
            </a:r>
          </a:p>
          <a:p>
            <a:r>
              <a:rPr lang="de-CH" dirty="0"/>
              <a:t>Gibt es einen Wunsch nach Veränderung? Von wem?</a:t>
            </a:r>
          </a:p>
          <a:p>
            <a:endParaRPr lang="de-CH" dirty="0"/>
          </a:p>
          <a:p>
            <a:r>
              <a:rPr lang="de-CH" dirty="0"/>
              <a:t>Umgang mit gesellschaftlichen Anforderungen hinterfragen </a:t>
            </a:r>
          </a:p>
          <a:p>
            <a:r>
              <a:rPr lang="de-CH" dirty="0"/>
              <a:t>auf eigene Ressourcen achten</a:t>
            </a:r>
          </a:p>
          <a:p>
            <a:pPr marL="363537" lvl="1" indent="0">
              <a:buNone/>
            </a:pPr>
            <a:endParaRPr lang="de-CH" dirty="0"/>
          </a:p>
          <a:p>
            <a:pPr marL="363537" lvl="1" indent="0">
              <a:buNone/>
            </a:pPr>
            <a:r>
              <a:rPr lang="de-CH" dirty="0">
                <a:sym typeface="Wingdings" panose="05000000000000000000" pitchFamily="2" charset="2"/>
              </a:rPr>
              <a:t> </a:t>
            </a:r>
            <a:r>
              <a:rPr lang="de-CH" dirty="0"/>
              <a:t>Veränderung braucht Zeit und Geduld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200C95D-EED6-8232-0B5D-09A4F18652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2616" y="6500366"/>
            <a:ext cx="2565648" cy="241002"/>
          </a:xfrm>
        </p:spPr>
        <p:txBody>
          <a:bodyPr/>
          <a:lstStyle/>
          <a:p>
            <a:r>
              <a:rPr lang="de-DE" dirty="0"/>
              <a:t>16. November 2022</a:t>
            </a:r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F69FEFE-1E6A-0811-D543-AE42DD479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B0C66-FBC7-4A14-A4CF-FE73E1ECC11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Fußzeilenplatzhalter 3">
            <a:extLst>
              <a:ext uri="{FF2B5EF4-FFF2-40B4-BE49-F238E27FC236}">
                <a16:creationId xmlns:a16="http://schemas.microsoft.com/office/drawing/2014/main" id="{7C4928F9-EDDC-C83A-881A-7E3A0A1D2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7038" y="6439297"/>
            <a:ext cx="3784922" cy="374079"/>
          </a:xfrm>
        </p:spPr>
        <p:txBody>
          <a:bodyPr/>
          <a:lstStyle>
            <a:lvl1pPr>
              <a:defRPr>
                <a:solidFill>
                  <a:srgbClr val="008CDD"/>
                </a:solidFill>
              </a:defRPr>
            </a:lvl1pPr>
          </a:lstStyle>
          <a:p>
            <a:r>
              <a:rPr lang="en-US" dirty="0">
                <a:solidFill>
                  <a:schemeClr val="accent6"/>
                </a:solidFill>
              </a:rPr>
              <a:t>AUTISMUS DIALOG – </a:t>
            </a:r>
            <a:r>
              <a:rPr lang="en-US" dirty="0" err="1">
                <a:solidFill>
                  <a:schemeClr val="accent6"/>
                </a:solidFill>
              </a:rPr>
              <a:t>Bewältigung</a:t>
            </a:r>
            <a:r>
              <a:rPr lang="en-US" dirty="0">
                <a:solidFill>
                  <a:schemeClr val="accent6"/>
                </a:solidFill>
              </a:rPr>
              <a:t> der </a:t>
            </a:r>
            <a:r>
              <a:rPr lang="en-US" dirty="0" err="1">
                <a:solidFill>
                  <a:schemeClr val="accent6"/>
                </a:solidFill>
              </a:rPr>
              <a:t>Herausforderung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r>
              <a:rPr lang="en-US" dirty="0" err="1">
                <a:solidFill>
                  <a:schemeClr val="accent6"/>
                </a:solidFill>
              </a:rPr>
              <a:t>im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r>
              <a:rPr lang="en-US" dirty="0" err="1">
                <a:solidFill>
                  <a:schemeClr val="accent6"/>
                </a:solidFill>
              </a:rPr>
              <a:t>Familienalltag</a:t>
            </a:r>
            <a:endParaRPr lang="en-US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923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17D985-CA4B-7B02-F157-5A11864F7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Was bedeutet das für das Kind?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90A9118-1D70-0907-C615-1C1D503487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Kinder im Autismus-Spektrum ernst nehmen</a:t>
            </a:r>
          </a:p>
          <a:p>
            <a:pPr marL="0" indent="0">
              <a:buNone/>
            </a:pPr>
            <a:r>
              <a:rPr lang="de-CH" dirty="0"/>
              <a:t>	</a:t>
            </a:r>
            <a:r>
              <a:rPr lang="de-CH" dirty="0">
                <a:sym typeface="Wingdings" panose="05000000000000000000" pitchFamily="2" charset="2"/>
              </a:rPr>
              <a:t> geht nicht um wollen, sondern können</a:t>
            </a:r>
            <a:endParaRPr lang="de-CH" dirty="0"/>
          </a:p>
          <a:p>
            <a:r>
              <a:rPr lang="de-CH" dirty="0"/>
              <a:t>Keinen Zwang ausüben</a:t>
            </a:r>
          </a:p>
          <a:p>
            <a:r>
              <a:rPr lang="de-CH" dirty="0"/>
              <a:t>Sich selbst nicht unter Druck stellen </a:t>
            </a:r>
            <a:r>
              <a:rPr lang="de-CH" dirty="0">
                <a:sym typeface="Wingdings" panose="05000000000000000000" pitchFamily="2" charset="2"/>
              </a:rPr>
              <a:t>= Druck für Kind</a:t>
            </a:r>
          </a:p>
          <a:p>
            <a:r>
              <a:rPr lang="de-CH" dirty="0">
                <a:sym typeface="Wingdings" panose="05000000000000000000" pitchFamily="2" charset="2"/>
              </a:rPr>
              <a:t>Geduld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E9E1AA-B103-A330-0EC6-B328B80181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2616" y="6500366"/>
            <a:ext cx="2565648" cy="241002"/>
          </a:xfrm>
        </p:spPr>
        <p:txBody>
          <a:bodyPr/>
          <a:lstStyle/>
          <a:p>
            <a:r>
              <a:rPr lang="de-DE" dirty="0"/>
              <a:t>16. November 2022</a:t>
            </a:r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0E41EE-95BF-FE5F-6ACE-6498DDD74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B0C66-FBC7-4A14-A4CF-FE73E1ECC11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Fußzeilenplatzhalter 3">
            <a:extLst>
              <a:ext uri="{FF2B5EF4-FFF2-40B4-BE49-F238E27FC236}">
                <a16:creationId xmlns:a16="http://schemas.microsoft.com/office/drawing/2014/main" id="{9B486204-0427-2E7B-97E7-BFC1CE60B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7038" y="6439297"/>
            <a:ext cx="3784922" cy="374079"/>
          </a:xfrm>
        </p:spPr>
        <p:txBody>
          <a:bodyPr/>
          <a:lstStyle>
            <a:lvl1pPr>
              <a:defRPr>
                <a:solidFill>
                  <a:srgbClr val="008CDD"/>
                </a:solidFill>
              </a:defRPr>
            </a:lvl1pPr>
          </a:lstStyle>
          <a:p>
            <a:r>
              <a:rPr lang="en-US" dirty="0">
                <a:solidFill>
                  <a:schemeClr val="accent6"/>
                </a:solidFill>
              </a:rPr>
              <a:t>AUTISMUS DIALOG – </a:t>
            </a:r>
            <a:r>
              <a:rPr lang="en-US" dirty="0" err="1">
                <a:solidFill>
                  <a:schemeClr val="accent6"/>
                </a:solidFill>
              </a:rPr>
              <a:t>Bewältigung</a:t>
            </a:r>
            <a:r>
              <a:rPr lang="en-US" dirty="0">
                <a:solidFill>
                  <a:schemeClr val="accent6"/>
                </a:solidFill>
              </a:rPr>
              <a:t> der </a:t>
            </a:r>
            <a:r>
              <a:rPr lang="en-US" dirty="0" err="1">
                <a:solidFill>
                  <a:schemeClr val="accent6"/>
                </a:solidFill>
              </a:rPr>
              <a:t>Herausforderung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r>
              <a:rPr lang="en-US" dirty="0" err="1">
                <a:solidFill>
                  <a:schemeClr val="accent6"/>
                </a:solidFill>
              </a:rPr>
              <a:t>im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r>
              <a:rPr lang="en-US" dirty="0" err="1">
                <a:solidFill>
                  <a:schemeClr val="accent6"/>
                </a:solidFill>
              </a:rPr>
              <a:t>Familienalltag</a:t>
            </a:r>
            <a:endParaRPr lang="en-US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638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Struktur und klare Abmachungen bei den Mahlzeiten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de-CH" dirty="0"/>
              <a:t>Menüplan – was essen wir wann?</a:t>
            </a:r>
          </a:p>
          <a:p>
            <a:pPr lvl="2"/>
            <a:r>
              <a:rPr lang="de-CH" dirty="0"/>
              <a:t>Was kommt wann neu dazu? </a:t>
            </a:r>
          </a:p>
          <a:p>
            <a:pPr lvl="2"/>
            <a:r>
              <a:rPr lang="de-CH" dirty="0"/>
              <a:t>langsam und strukturiert vorgehen</a:t>
            </a:r>
          </a:p>
          <a:p>
            <a:pPr lvl="1"/>
            <a:r>
              <a:rPr lang="de-CH" dirty="0"/>
              <a:t>Essenszubereitung – wer kocht?</a:t>
            </a:r>
          </a:p>
          <a:p>
            <a:pPr lvl="1"/>
            <a:r>
              <a:rPr lang="de-CH" dirty="0"/>
              <a:t>Menge – wie sieht eine Portion aus?</a:t>
            </a:r>
          </a:p>
          <a:p>
            <a:pPr lvl="1"/>
            <a:r>
              <a:rPr lang="de-CH" dirty="0"/>
              <a:t>Essenszeiten klar festlegen</a:t>
            </a:r>
          </a:p>
          <a:p>
            <a:pPr lvl="1"/>
            <a:r>
              <a:rPr lang="de-CH" dirty="0"/>
              <a:t>Reize rundherum minimieren</a:t>
            </a:r>
          </a:p>
          <a:p>
            <a:pPr lvl="1"/>
            <a:r>
              <a:rPr lang="de-CH" dirty="0"/>
              <a:t>Änderungen frühzeitig vorbesprechen</a:t>
            </a:r>
          </a:p>
          <a:p>
            <a:pPr marL="363537" lvl="1" indent="0">
              <a:buNone/>
            </a:pPr>
            <a:endParaRPr lang="de-CH" dirty="0"/>
          </a:p>
          <a:p>
            <a:pPr marL="363537" lvl="1" indent="0">
              <a:buNone/>
            </a:pPr>
            <a:endParaRPr lang="de-CH" dirty="0"/>
          </a:p>
          <a:p>
            <a:pPr lvl="1"/>
            <a:endParaRPr lang="de-CH" dirty="0"/>
          </a:p>
          <a:p>
            <a:pPr lvl="1"/>
            <a:endParaRPr lang="de-CH" dirty="0"/>
          </a:p>
          <a:p>
            <a:pPr lvl="1"/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382616" y="6500366"/>
            <a:ext cx="2565648" cy="241002"/>
          </a:xfrm>
        </p:spPr>
        <p:txBody>
          <a:bodyPr/>
          <a:lstStyle/>
          <a:p>
            <a:r>
              <a:rPr lang="de-DE" dirty="0"/>
              <a:t>16. November 2022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B0C66-FBC7-4A14-A4CF-FE73E1ECC11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Fußzeilenplatzhalter 3">
            <a:extLst>
              <a:ext uri="{FF2B5EF4-FFF2-40B4-BE49-F238E27FC236}">
                <a16:creationId xmlns:a16="http://schemas.microsoft.com/office/drawing/2014/main" id="{EF21197D-439D-2F0E-BA7A-C36E705E4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7038" y="6439297"/>
            <a:ext cx="3784922" cy="374079"/>
          </a:xfrm>
        </p:spPr>
        <p:txBody>
          <a:bodyPr/>
          <a:lstStyle>
            <a:lvl1pPr>
              <a:defRPr>
                <a:solidFill>
                  <a:srgbClr val="008CDD"/>
                </a:solidFill>
              </a:defRPr>
            </a:lvl1pPr>
          </a:lstStyle>
          <a:p>
            <a:r>
              <a:rPr lang="en-US" dirty="0">
                <a:solidFill>
                  <a:schemeClr val="accent6"/>
                </a:solidFill>
              </a:rPr>
              <a:t>AUTISMUS DIALOG – </a:t>
            </a:r>
            <a:r>
              <a:rPr lang="en-US" dirty="0" err="1">
                <a:solidFill>
                  <a:schemeClr val="accent6"/>
                </a:solidFill>
              </a:rPr>
              <a:t>Bewältigung</a:t>
            </a:r>
            <a:r>
              <a:rPr lang="en-US" dirty="0">
                <a:solidFill>
                  <a:schemeClr val="accent6"/>
                </a:solidFill>
              </a:rPr>
              <a:t> der </a:t>
            </a:r>
            <a:r>
              <a:rPr lang="en-US" dirty="0" err="1">
                <a:solidFill>
                  <a:schemeClr val="accent6"/>
                </a:solidFill>
              </a:rPr>
              <a:t>Herausforderung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r>
              <a:rPr lang="en-US" dirty="0" err="1">
                <a:solidFill>
                  <a:schemeClr val="accent6"/>
                </a:solidFill>
              </a:rPr>
              <a:t>im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r>
              <a:rPr lang="en-US" dirty="0" err="1">
                <a:solidFill>
                  <a:schemeClr val="accent6"/>
                </a:solidFill>
              </a:rPr>
              <a:t>Familienalltag</a:t>
            </a:r>
            <a:endParaRPr lang="en-US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848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3CCB4F-11D2-AC6E-F92A-74B522B6B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Take-Away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5E80BC-2B26-915E-E31B-D61082F17F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>
                <a:effectLst/>
                <a:latin typeface="+mj-lt"/>
                <a:ea typeface="Arial" panose="020B0604020202020204" pitchFamily="34" charset="0"/>
              </a:rPr>
              <a:t>Kompromissbereitschaft aller Seiten nötig</a:t>
            </a:r>
          </a:p>
          <a:p>
            <a:r>
              <a:rPr lang="de-CH" dirty="0">
                <a:effectLst/>
                <a:latin typeface="+mj-lt"/>
                <a:ea typeface="Arial" panose="020B0604020202020204" pitchFamily="34" charset="0"/>
              </a:rPr>
              <a:t>Normalität leben können </a:t>
            </a:r>
          </a:p>
          <a:p>
            <a:r>
              <a:rPr lang="de-CH" dirty="0">
                <a:effectLst/>
                <a:latin typeface="+mj-lt"/>
                <a:ea typeface="Arial" panose="020B0604020202020204" pitchFamily="34" charset="0"/>
              </a:rPr>
              <a:t>Kritischer Umgang mit gesellschaftlichem Druck bezüglich «gesundem» Essen </a:t>
            </a:r>
          </a:p>
          <a:p>
            <a:r>
              <a:rPr lang="de-CH" dirty="0">
                <a:effectLst/>
                <a:latin typeface="+mj-lt"/>
                <a:ea typeface="Arial" panose="020B0604020202020204" pitchFamily="34" charset="0"/>
              </a:rPr>
              <a:t>Verhaltensänderungen gelingen am Besten, wenn Kinder den Wunsch teilen oder mit einbezogen werden können </a:t>
            </a:r>
          </a:p>
          <a:p>
            <a:r>
              <a:rPr lang="de-CH" dirty="0">
                <a:effectLst/>
                <a:latin typeface="+mj-lt"/>
                <a:ea typeface="Arial" panose="020B0604020202020204" pitchFamily="34" charset="0"/>
              </a:rPr>
              <a:t>Selbstfürsorge Eltern, Bezugspersonen, Geschwister</a:t>
            </a:r>
          </a:p>
          <a:p>
            <a:r>
              <a:rPr lang="de-CH" dirty="0"/>
              <a:t>Fachpersonen einbeziehen</a:t>
            </a:r>
          </a:p>
          <a:p>
            <a:r>
              <a:rPr lang="de-CH" dirty="0"/>
              <a:t>Viel Geduld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66C803C-9FB5-07C1-3F7A-5A495D01B8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2616" y="6500366"/>
            <a:ext cx="2565648" cy="241002"/>
          </a:xfrm>
        </p:spPr>
        <p:txBody>
          <a:bodyPr/>
          <a:lstStyle/>
          <a:p>
            <a:r>
              <a:rPr lang="de-DE" dirty="0"/>
              <a:t>16. November 2022</a:t>
            </a:r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EF404A-F8F0-951B-108D-16D4D63D1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B0C66-FBC7-4A14-A4CF-FE73E1ECC11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Fußzeilenplatzhalter 3">
            <a:extLst>
              <a:ext uri="{FF2B5EF4-FFF2-40B4-BE49-F238E27FC236}">
                <a16:creationId xmlns:a16="http://schemas.microsoft.com/office/drawing/2014/main" id="{B6B9A76A-E931-1CC7-61D4-A9B42133F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7038" y="6439297"/>
            <a:ext cx="3784922" cy="374079"/>
          </a:xfrm>
        </p:spPr>
        <p:txBody>
          <a:bodyPr/>
          <a:lstStyle>
            <a:lvl1pPr>
              <a:defRPr>
                <a:solidFill>
                  <a:srgbClr val="008CDD"/>
                </a:solidFill>
              </a:defRPr>
            </a:lvl1pPr>
          </a:lstStyle>
          <a:p>
            <a:r>
              <a:rPr lang="en-US" dirty="0">
                <a:solidFill>
                  <a:schemeClr val="accent6"/>
                </a:solidFill>
              </a:rPr>
              <a:t>AUTISMUS DIALOG – </a:t>
            </a:r>
            <a:r>
              <a:rPr lang="en-US" dirty="0" err="1">
                <a:solidFill>
                  <a:schemeClr val="accent6"/>
                </a:solidFill>
              </a:rPr>
              <a:t>Bewältigung</a:t>
            </a:r>
            <a:r>
              <a:rPr lang="en-US" dirty="0">
                <a:solidFill>
                  <a:schemeClr val="accent6"/>
                </a:solidFill>
              </a:rPr>
              <a:t> der </a:t>
            </a:r>
            <a:r>
              <a:rPr lang="en-US" dirty="0" err="1">
                <a:solidFill>
                  <a:schemeClr val="accent6"/>
                </a:solidFill>
              </a:rPr>
              <a:t>Herausforderung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r>
              <a:rPr lang="en-US" dirty="0" err="1">
                <a:solidFill>
                  <a:schemeClr val="accent6"/>
                </a:solidFill>
              </a:rPr>
              <a:t>im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r>
              <a:rPr lang="en-US" dirty="0" err="1">
                <a:solidFill>
                  <a:schemeClr val="accent6"/>
                </a:solidFill>
              </a:rPr>
              <a:t>Familienalltag</a:t>
            </a:r>
            <a:endParaRPr lang="en-US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594445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pano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D2939"/>
      </a:accent1>
      <a:accent2>
        <a:srgbClr val="FED100"/>
      </a:accent2>
      <a:accent3>
        <a:srgbClr val="FFF1B2"/>
      </a:accent3>
      <a:accent4>
        <a:srgbClr val="000000"/>
      </a:accent4>
      <a:accent5>
        <a:srgbClr val="CCCCCC"/>
      </a:accent5>
      <a:accent6>
        <a:srgbClr val="999999"/>
      </a:accent6>
      <a:hlink>
        <a:srgbClr val="0000FF"/>
      </a:hlink>
      <a:folHlink>
        <a:srgbClr val="800080"/>
      </a:folHlink>
    </a:clrScheme>
    <a:fontScheme name="up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561</Words>
  <Application>Microsoft Office PowerPoint</Application>
  <PresentationFormat>Bildschirmpräsentation (4:3)</PresentationFormat>
  <Paragraphs>112</Paragraphs>
  <Slides>9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blank</vt:lpstr>
      <vt:lpstr>Benutzerdefiniertes Design</vt:lpstr>
      <vt:lpstr>Autismus-Dialog Herausforderung für die Familie: besonderes Essverhalten von Kindern aus dem Autismus-Spektrum</vt:lpstr>
      <vt:lpstr>Inhalt</vt:lpstr>
      <vt:lpstr>Therapiezentrum für Essstörungen</vt:lpstr>
      <vt:lpstr>Umgang mit selektivem Essverhalten</vt:lpstr>
      <vt:lpstr>Wie gehen wir damit um?</vt:lpstr>
      <vt:lpstr>Wie sieht unser Alltag aus?</vt:lpstr>
      <vt:lpstr>Was bedeutet das für das Kind?</vt:lpstr>
      <vt:lpstr>Struktur und klare Abmachungen bei den Mahlzeiten</vt:lpstr>
      <vt:lpstr>Take-Away</vt:lpstr>
    </vt:vector>
  </TitlesOfParts>
  <Company>UPD Bern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Herausforderung AS / ES</dc:title>
  <dc:creator>Richner Andrea Sarah, UPD Bern</dc:creator>
  <cp:lastModifiedBy>Andrea Richner</cp:lastModifiedBy>
  <cp:revision>18</cp:revision>
  <dcterms:created xsi:type="dcterms:W3CDTF">2022-10-10T18:19:43Z</dcterms:created>
  <dcterms:modified xsi:type="dcterms:W3CDTF">2022-11-16T11:34:29Z</dcterms:modified>
</cp:coreProperties>
</file>